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6" r:id="rId1"/>
  </p:sldMasterIdLst>
  <p:notesMasterIdLst>
    <p:notesMasterId r:id="rId29"/>
  </p:notesMasterIdLst>
  <p:sldIdLst>
    <p:sldId id="309" r:id="rId2"/>
    <p:sldId id="653" r:id="rId3"/>
    <p:sldId id="654" r:id="rId4"/>
    <p:sldId id="655" r:id="rId5"/>
    <p:sldId id="656" r:id="rId6"/>
    <p:sldId id="657" r:id="rId7"/>
    <p:sldId id="658" r:id="rId8"/>
    <p:sldId id="659" r:id="rId9"/>
    <p:sldId id="662" r:id="rId10"/>
    <p:sldId id="664" r:id="rId11"/>
    <p:sldId id="665" r:id="rId12"/>
    <p:sldId id="666" r:id="rId13"/>
    <p:sldId id="667" r:id="rId14"/>
    <p:sldId id="669" r:id="rId15"/>
    <p:sldId id="761" r:id="rId16"/>
    <p:sldId id="773" r:id="rId17"/>
    <p:sldId id="762" r:id="rId18"/>
    <p:sldId id="774" r:id="rId19"/>
    <p:sldId id="763" r:id="rId20"/>
    <p:sldId id="764" r:id="rId21"/>
    <p:sldId id="766" r:id="rId22"/>
    <p:sldId id="767" r:id="rId23"/>
    <p:sldId id="769" r:id="rId24"/>
    <p:sldId id="770" r:id="rId25"/>
    <p:sldId id="775" r:id="rId26"/>
    <p:sldId id="771" r:id="rId27"/>
    <p:sldId id="72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9" autoAdjust="0"/>
    <p:restoredTop sz="86380" autoAdjust="0"/>
  </p:normalViewPr>
  <p:slideViewPr>
    <p:cSldViewPr>
      <p:cViewPr varScale="1">
        <p:scale>
          <a:sx n="63" d="100"/>
          <a:sy n="63" d="100"/>
        </p:scale>
        <p:origin x="-1362" y="-96"/>
      </p:cViewPr>
      <p:guideLst>
        <p:guide orient="horz" pos="2160"/>
        <p:guide pos="2880"/>
      </p:guideLst>
    </p:cSldViewPr>
  </p:slideViewPr>
  <p:outlineViewPr>
    <p:cViewPr>
      <p:scale>
        <a:sx n="33" d="100"/>
        <a:sy n="33" d="100"/>
      </p:scale>
      <p:origin x="216" y="0"/>
    </p:cViewPr>
  </p:outlin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0CE8C5-D762-41BC-BE25-BEF7DA40715B}" type="datetimeFigureOut">
              <a:rPr lang="en-US" smtClean="0"/>
              <a:pPr/>
              <a:t>9/2/2024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3BB609-AB2D-4BB5-9E7C-3EDCF1DA0CE3}" type="slidenum">
              <a:rPr lang="en-US" smtClean="0"/>
              <a:pPr/>
              <a:t>‹#›</a:t>
            </a:fld>
            <a:endParaRPr lang="en-US"/>
          </a:p>
        </p:txBody>
      </p:sp>
    </p:spTree>
    <p:extLst>
      <p:ext uri="{BB962C8B-B14F-4D97-AF65-F5344CB8AC3E}">
        <p14:creationId xmlns="" xmlns:p14="http://schemas.microsoft.com/office/powerpoint/2010/main" val="4291745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60420" name="Slide Number Placeholder 3"/>
          <p:cNvSpPr>
            <a:spLocks noGrp="1"/>
          </p:cNvSpPr>
          <p:nvPr>
            <p:ph type="sldNum" sz="quarter" idx="5"/>
          </p:nvPr>
        </p:nvSpPr>
        <p:spPr bwMode="auto">
          <a:noFill/>
          <a:ln>
            <a:miter lim="800000"/>
            <a:headEnd/>
            <a:tailEnd/>
          </a:ln>
        </p:spPr>
        <p:txBody>
          <a:bodyPr/>
          <a:lstStyle/>
          <a:p>
            <a:fld id="{37A215C9-D61E-4707-A68F-6CBD41476481}"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a:defRPr sz="2800">
                <a:solidFill>
                  <a:schemeClr val="tx2"/>
                </a:solidFill>
                <a:latin typeface="Times New Roman" pitchFamily="18" charset="0"/>
              </a:defRPr>
            </a:lvl1pPr>
            <a:lvl2pPr marL="742950" indent="-285750">
              <a:defRPr sz="2800">
                <a:solidFill>
                  <a:schemeClr val="tx2"/>
                </a:solidFill>
                <a:latin typeface="Times New Roman" pitchFamily="18" charset="0"/>
              </a:defRPr>
            </a:lvl2pPr>
            <a:lvl3pPr marL="1143000" indent="-228600">
              <a:defRPr sz="2800">
                <a:solidFill>
                  <a:schemeClr val="tx2"/>
                </a:solidFill>
                <a:latin typeface="Times New Roman" pitchFamily="18" charset="0"/>
              </a:defRPr>
            </a:lvl3pPr>
            <a:lvl4pPr marL="1600200" indent="-228600">
              <a:defRPr sz="2800">
                <a:solidFill>
                  <a:schemeClr val="tx2"/>
                </a:solidFill>
                <a:latin typeface="Times New Roman" pitchFamily="18" charset="0"/>
              </a:defRPr>
            </a:lvl4pPr>
            <a:lvl5pPr marL="2057400" indent="-228600">
              <a:defRPr sz="2800">
                <a:solidFill>
                  <a:schemeClr val="tx2"/>
                </a:solidFill>
                <a:latin typeface="Times New Roman" pitchFamily="18" charset="0"/>
              </a:defRPr>
            </a:lvl5pPr>
            <a:lvl6pPr marL="2514600" indent="-228600" algn="ctr" eaLnBrk="0" fontAlgn="base" hangingPunct="0">
              <a:spcBef>
                <a:spcPct val="0"/>
              </a:spcBef>
              <a:spcAft>
                <a:spcPct val="0"/>
              </a:spcAft>
              <a:defRPr sz="2800">
                <a:solidFill>
                  <a:schemeClr val="tx2"/>
                </a:solidFill>
                <a:latin typeface="Times New Roman" pitchFamily="18" charset="0"/>
              </a:defRPr>
            </a:lvl6pPr>
            <a:lvl7pPr marL="2971800" indent="-228600" algn="ctr" eaLnBrk="0" fontAlgn="base" hangingPunct="0">
              <a:spcBef>
                <a:spcPct val="0"/>
              </a:spcBef>
              <a:spcAft>
                <a:spcPct val="0"/>
              </a:spcAft>
              <a:defRPr sz="2800">
                <a:solidFill>
                  <a:schemeClr val="tx2"/>
                </a:solidFill>
                <a:latin typeface="Times New Roman" pitchFamily="18" charset="0"/>
              </a:defRPr>
            </a:lvl7pPr>
            <a:lvl8pPr marL="3429000" indent="-228600" algn="ctr" eaLnBrk="0" fontAlgn="base" hangingPunct="0">
              <a:spcBef>
                <a:spcPct val="0"/>
              </a:spcBef>
              <a:spcAft>
                <a:spcPct val="0"/>
              </a:spcAft>
              <a:defRPr sz="2800">
                <a:solidFill>
                  <a:schemeClr val="tx2"/>
                </a:solidFill>
                <a:latin typeface="Times New Roman" pitchFamily="18" charset="0"/>
              </a:defRPr>
            </a:lvl8pPr>
            <a:lvl9pPr marL="3886200" indent="-228600" algn="ctr" eaLnBrk="0" fontAlgn="base" hangingPunct="0">
              <a:spcBef>
                <a:spcPct val="0"/>
              </a:spcBef>
              <a:spcAft>
                <a:spcPct val="0"/>
              </a:spcAft>
              <a:defRPr sz="2800">
                <a:solidFill>
                  <a:schemeClr val="tx2"/>
                </a:solidFill>
                <a:latin typeface="Times New Roman" pitchFamily="18" charset="0"/>
              </a:defRPr>
            </a:lvl9pPr>
          </a:lstStyle>
          <a:p>
            <a:fld id="{7680AE3D-B301-407A-8C40-A46479655B17}" type="slidenum">
              <a:rPr lang="en-US" sz="1000">
                <a:solidFill>
                  <a:srgbClr val="1F497D"/>
                </a:solidFill>
              </a:rPr>
              <a:pPr/>
              <a:t>6</a:t>
            </a:fld>
            <a:endParaRPr lang="en-US" sz="1000">
              <a:solidFill>
                <a:srgbClr val="1F497D"/>
              </a:solidFill>
            </a:endParaRPr>
          </a:p>
        </p:txBody>
      </p:sp>
      <p:sp>
        <p:nvSpPr>
          <p:cNvPr id="61443" name="Rectangle 2"/>
          <p:cNvSpPr>
            <a:spLocks noGrp="1" noRot="1" noChangeAspect="1" noChangeArrowheads="1" noTextEdit="1"/>
          </p:cNvSpPr>
          <p:nvPr>
            <p:ph type="sldImg"/>
          </p:nvPr>
        </p:nvSpPr>
        <p:spPr>
          <a:xfrm>
            <a:off x="1150938" y="692150"/>
            <a:ext cx="4556125" cy="3416300"/>
          </a:xfrm>
          <a:ln cap="flat"/>
        </p:spPr>
      </p:sp>
      <p:sp>
        <p:nvSpPr>
          <p:cNvPr id="61444"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r-Latn-RS" dirty="0" smtClean="0"/>
              <a:t>Sociomedicinski aspekti istraživanja</a:t>
            </a:r>
            <a:r>
              <a:rPr lang="sr-Latn-RS" baseline="0" dirty="0" smtClean="0"/>
              <a:t> u oblasti masovnih nezaraznih bolesti</a:t>
            </a:r>
            <a:endParaRPr lang="en-US" dirty="0"/>
          </a:p>
        </p:txBody>
      </p:sp>
      <p:sp>
        <p:nvSpPr>
          <p:cNvPr id="4" name="Slide Number Placeholder 3"/>
          <p:cNvSpPr>
            <a:spLocks noGrp="1"/>
          </p:cNvSpPr>
          <p:nvPr>
            <p:ph type="sldNum" sz="quarter" idx="10"/>
          </p:nvPr>
        </p:nvSpPr>
        <p:spPr/>
        <p:txBody>
          <a:bodyPr/>
          <a:lstStyle/>
          <a:p>
            <a:fld id="{53D76077-E0AF-4523-BC5D-9D3AF1A14013}" type="slidenum">
              <a:rPr lang="sr-Cyrl-RS" smtClean="0"/>
              <a:pPr/>
              <a:t>16</a:t>
            </a:fld>
            <a:endParaRPr lang="sr-Cyrl-R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Ciljevi</a:t>
            </a:r>
            <a:r>
              <a:rPr lang="en-US" dirty="0" smtClean="0"/>
              <a:t> who do 2025 </a:t>
            </a:r>
            <a:r>
              <a:rPr lang="en-US" dirty="0" err="1" smtClean="0"/>
              <a:t>godine</a:t>
            </a:r>
            <a:endParaRPr lang="en-US" dirty="0"/>
          </a:p>
        </p:txBody>
      </p:sp>
      <p:sp>
        <p:nvSpPr>
          <p:cNvPr id="4" name="Slide Number Placeholder 3"/>
          <p:cNvSpPr>
            <a:spLocks noGrp="1"/>
          </p:cNvSpPr>
          <p:nvPr>
            <p:ph type="sldNum" sz="quarter" idx="10"/>
          </p:nvPr>
        </p:nvSpPr>
        <p:spPr/>
        <p:txBody>
          <a:bodyPr/>
          <a:lstStyle/>
          <a:p>
            <a:fld id="{53D76077-E0AF-4523-BC5D-9D3AF1A14013}" type="slidenum">
              <a:rPr lang="sr-Cyrl-RS" smtClean="0"/>
              <a:pPr/>
              <a:t>26</a:t>
            </a:fld>
            <a:endParaRPr lang="sr-Cyrl-R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p>
            <a:fld id="{936A47AB-2FE2-4D69-BEC8-BB639F94E57C}" type="datetimeFigureOut">
              <a:rPr lang="en-US" smtClean="0"/>
              <a:pPr/>
              <a:t>9/2/2024</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BD08417-1811-4073-8EED-F4BA190F8B6F}"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6A47AB-2FE2-4D69-BEC8-BB639F94E57C}" type="datetimeFigureOut">
              <a:rPr lang="en-US" smtClean="0"/>
              <a:pPr/>
              <a:t>9/2/2024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08417-1811-4073-8EED-F4BA190F8B6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6A47AB-2FE2-4D69-BEC8-BB639F94E57C}" type="datetimeFigureOut">
              <a:rPr lang="en-US" smtClean="0"/>
              <a:pPr/>
              <a:t>9/2/2024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08417-1811-4073-8EED-F4BA190F8B6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6A47AB-2FE2-4D69-BEC8-BB639F94E57C}" type="datetimeFigureOut">
              <a:rPr lang="en-US" smtClean="0"/>
              <a:pPr/>
              <a:t>9/2/2024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08417-1811-4073-8EED-F4BA190F8B6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p>
            <a:fld id="{936A47AB-2FE2-4D69-BEC8-BB639F94E57C}" type="datetimeFigureOut">
              <a:rPr lang="en-US" smtClean="0"/>
              <a:pPr/>
              <a:t>9/2/2024</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BD08417-1811-4073-8EED-F4BA190F8B6F}"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36A47AB-2FE2-4D69-BEC8-BB639F94E57C}" type="datetimeFigureOut">
              <a:rPr lang="en-US" smtClean="0"/>
              <a:pPr/>
              <a:t>9/2/2024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p>
            <a:fld id="{FBD08417-1811-4073-8EED-F4BA190F8B6F}"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36A47AB-2FE2-4D69-BEC8-BB639F94E57C}" type="datetimeFigureOut">
              <a:rPr lang="en-US" smtClean="0"/>
              <a:pPr/>
              <a:t>9/2/2024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p>
            <a:fld id="{FBD08417-1811-4073-8EED-F4BA190F8B6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36A47AB-2FE2-4D69-BEC8-BB639F94E57C}" type="datetimeFigureOut">
              <a:rPr lang="en-US" smtClean="0"/>
              <a:pPr/>
              <a:t>9/2/2024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D08417-1811-4073-8EED-F4BA190F8B6F}"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6A47AB-2FE2-4D69-BEC8-BB639F94E57C}" type="datetimeFigureOut">
              <a:rPr lang="en-US" smtClean="0"/>
              <a:pPr/>
              <a:t>9/2/2024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D08417-1811-4073-8EED-F4BA190F8B6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p>
            <a:fld id="{936A47AB-2FE2-4D69-BEC8-BB639F94E57C}" type="datetimeFigureOut">
              <a:rPr lang="en-US" smtClean="0"/>
              <a:pPr/>
              <a:t>9/2/2024</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BD08417-1811-4073-8EED-F4BA190F8B6F}"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p>
            <a:fld id="{936A47AB-2FE2-4D69-BEC8-BB639F94E57C}" type="datetimeFigureOut">
              <a:rPr lang="en-US" smtClean="0"/>
              <a:pPr/>
              <a:t>9/2/2024</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BD08417-1811-4073-8EED-F4BA190F8B6F}"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936A47AB-2FE2-4D69-BEC8-BB639F94E57C}" type="datetimeFigureOut">
              <a:rPr lang="en-US" smtClean="0"/>
              <a:pPr/>
              <a:t>9/2/2024</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FBD08417-1811-4073-8EED-F4BA190F8B6F}"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a:xfrm>
            <a:off x="685800" y="457200"/>
            <a:ext cx="7772400" cy="914400"/>
          </a:xfrm>
        </p:spPr>
        <p:txBody>
          <a:bodyPr>
            <a:normAutofit/>
          </a:bodyPr>
          <a:lstStyle/>
          <a:p>
            <a:pPr algn="ctr" eaLnBrk="1" hangingPunct="1"/>
            <a:endParaRPr lang="en-US" sz="2400" dirty="0" smtClean="0">
              <a:latin typeface="Calibri" pitchFamily="34" charset="0"/>
              <a:cs typeface="Calibri" pitchFamily="34" charset="0"/>
            </a:endParaRPr>
          </a:p>
        </p:txBody>
      </p:sp>
      <p:sp>
        <p:nvSpPr>
          <p:cNvPr id="3" name="Subtitle 2"/>
          <p:cNvSpPr>
            <a:spLocks noGrp="1"/>
          </p:cNvSpPr>
          <p:nvPr>
            <p:ph type="subTitle" idx="1"/>
          </p:nvPr>
        </p:nvSpPr>
        <p:spPr>
          <a:xfrm>
            <a:off x="442664" y="2481064"/>
            <a:ext cx="8305800" cy="1524000"/>
          </a:xfrm>
        </p:spPr>
        <p:txBody>
          <a:bodyPr>
            <a:noAutofit/>
          </a:bodyPr>
          <a:lstStyle/>
          <a:p>
            <a:pPr algn="ctr">
              <a:lnSpc>
                <a:spcPct val="150000"/>
              </a:lnSpc>
              <a:spcBef>
                <a:spcPct val="0"/>
              </a:spcBef>
            </a:pPr>
            <a:r>
              <a:rPr lang="en-US" b="1" dirty="0" smtClean="0"/>
              <a:t>MAJOR HEALTH PROBLEMS</a:t>
            </a:r>
            <a:endParaRPr lang="sr-Cyrl-RS" dirty="0" smtClean="0">
              <a:latin typeface="Calibri" pitchFamily="34" charset="0"/>
              <a:cs typeface="Calibri" pitchFamily="34" charset="0"/>
            </a:endParaRPr>
          </a:p>
        </p:txBody>
      </p:sp>
      <p:pic>
        <p:nvPicPr>
          <p:cNvPr id="10245" name="Picture 46"/>
          <p:cNvPicPr>
            <a:picLocks noChangeAspect="1" noChangeArrowheads="1"/>
          </p:cNvPicPr>
          <p:nvPr/>
        </p:nvPicPr>
        <p:blipFill>
          <a:blip r:embed="rId3" cstate="print"/>
          <a:srcRect/>
          <a:stretch>
            <a:fillRect/>
          </a:stretch>
        </p:blipFill>
        <p:spPr bwMode="auto">
          <a:xfrm>
            <a:off x="7518400" y="234082"/>
            <a:ext cx="1397000" cy="1682750"/>
          </a:xfrm>
          <a:prstGeom prst="rect">
            <a:avLst/>
          </a:prstGeom>
          <a:noFill/>
          <a:ln w="9525">
            <a:noFill/>
            <a:miter lim="800000"/>
            <a:headEnd/>
            <a:tailEnd/>
          </a:ln>
        </p:spPr>
      </p:pic>
      <p:pic>
        <p:nvPicPr>
          <p:cNvPr id="10246" name="Picture 8" descr="http://physics.kg.ac.rs/fizika/scopes/kg.png"/>
          <p:cNvPicPr>
            <a:picLocks noChangeAspect="1" noChangeArrowheads="1"/>
          </p:cNvPicPr>
          <p:nvPr/>
        </p:nvPicPr>
        <p:blipFill>
          <a:blip r:embed="rId4" cstate="print"/>
          <a:srcRect/>
          <a:stretch>
            <a:fillRect/>
          </a:stretch>
        </p:blipFill>
        <p:spPr bwMode="auto">
          <a:xfrm>
            <a:off x="419100" y="401216"/>
            <a:ext cx="11049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In relation to variability, risk factors are divided into  </a:t>
            </a:r>
            <a:endParaRPr lang="sr-Latn-RS" dirty="0" smtClean="0"/>
          </a:p>
          <a:p>
            <a:r>
              <a:rPr lang="sr-Latn-RS" dirty="0" smtClean="0"/>
              <a:t>1</a:t>
            </a:r>
            <a:r>
              <a:rPr lang="sr-Latn-RS" dirty="0" smtClean="0">
                <a:solidFill>
                  <a:srgbClr val="00B0F0"/>
                </a:solidFill>
              </a:rPr>
              <a:t>. Non modifiable </a:t>
            </a:r>
            <a:r>
              <a:rPr lang="en-US" dirty="0" smtClean="0">
                <a:solidFill>
                  <a:srgbClr val="00B0F0"/>
                </a:solidFill>
              </a:rPr>
              <a:t> </a:t>
            </a:r>
            <a:r>
              <a:rPr lang="en-US" dirty="0" smtClean="0"/>
              <a:t>risk factors are: sex, age, hereditary factors. </a:t>
            </a:r>
            <a:endParaRPr lang="sr-Latn-RS" dirty="0" smtClean="0"/>
          </a:p>
          <a:p>
            <a:r>
              <a:rPr lang="sr-Latn-RS" dirty="0" smtClean="0"/>
              <a:t>2. </a:t>
            </a:r>
            <a:r>
              <a:rPr lang="en-US" dirty="0" smtClean="0">
                <a:solidFill>
                  <a:srgbClr val="00B0F0"/>
                </a:solidFill>
              </a:rPr>
              <a:t>Modifiable risk factors </a:t>
            </a:r>
            <a:r>
              <a:rPr lang="en-US" dirty="0" smtClean="0"/>
              <a:t>are: cholesterol level, blood pressure, smoking, obesity, nutrition, alcohol, personality type, vital capacity, physical activity.</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D1CBB83-1A14-4174-AF74-0E98B87FA9CA}"/>
              </a:ext>
            </a:extLst>
          </p:cNvPr>
          <p:cNvSpPr>
            <a:spLocks noGrp="1"/>
          </p:cNvSpPr>
          <p:nvPr>
            <p:ph type="title"/>
          </p:nvPr>
        </p:nvSpPr>
        <p:spPr>
          <a:xfrm>
            <a:off x="457200" y="1565920"/>
            <a:ext cx="8229600" cy="1143000"/>
          </a:xfrm>
        </p:spPr>
        <p:txBody>
          <a:bodyPr>
            <a:normAutofit fontScale="90000"/>
          </a:bodyPr>
          <a:lstStyle/>
          <a:p>
            <a:pPr algn="ctr"/>
            <a:r>
              <a:rPr lang="en-US" dirty="0"/>
              <a:t>What are the 10 most common </a:t>
            </a:r>
            <a:r>
              <a:rPr lang="sr-Latn-RS" dirty="0"/>
              <a:t>social </a:t>
            </a:r>
            <a:r>
              <a:rPr lang="en-US" dirty="0"/>
              <a:t>diseases</a:t>
            </a:r>
            <a:r>
              <a:rPr lang="sr-Latn-RS" dirty="0"/>
              <a:t>?</a:t>
            </a:r>
            <a:r>
              <a:rPr lang="en-US" dirty="0"/>
              <a:t/>
            </a:r>
            <a:br>
              <a:rPr lang="en-US" dirty="0"/>
            </a:br>
            <a:r>
              <a:rPr lang="en-US" dirty="0"/>
              <a:t/>
            </a:r>
            <a:br>
              <a:rPr lang="en-US" dirty="0"/>
            </a:br>
            <a:endParaRPr lang="en-US" dirty="0"/>
          </a:p>
        </p:txBody>
      </p:sp>
      <p:sp>
        <p:nvSpPr>
          <p:cNvPr id="3" name="Content Placeholder 2">
            <a:extLst>
              <a:ext uri="{FF2B5EF4-FFF2-40B4-BE49-F238E27FC236}">
                <a16:creationId xmlns="" xmlns:a16="http://schemas.microsoft.com/office/drawing/2014/main" id="{7A2C4B81-0020-4EFA-AE66-F8F65DB80E73}"/>
              </a:ext>
            </a:extLst>
          </p:cNvPr>
          <p:cNvSpPr>
            <a:spLocks noGrp="1"/>
          </p:cNvSpPr>
          <p:nvPr>
            <p:ph idx="1"/>
          </p:nvPr>
        </p:nvSpPr>
        <p:spPr/>
        <p:txBody>
          <a:bodyPr>
            <a:normAutofit/>
          </a:bodyPr>
          <a:lstStyle/>
          <a:p>
            <a:r>
              <a:rPr lang="en-US" dirty="0"/>
              <a:t>Heart disease</a:t>
            </a:r>
          </a:p>
          <a:p>
            <a:r>
              <a:rPr lang="en-US" dirty="0"/>
              <a:t>Cancer</a:t>
            </a:r>
          </a:p>
          <a:p>
            <a:r>
              <a:rPr lang="en-US" dirty="0"/>
              <a:t>Chronic Respiratory Diseases</a:t>
            </a:r>
            <a:endParaRPr lang="sr-Latn-RS" dirty="0"/>
          </a:p>
          <a:p>
            <a:r>
              <a:rPr lang="sr-Latn-RS" dirty="0"/>
              <a:t>Mental disorders</a:t>
            </a:r>
            <a:endParaRPr lang="en-US" dirty="0"/>
          </a:p>
          <a:p>
            <a:r>
              <a:rPr lang="sr-Latn-RS" dirty="0"/>
              <a:t>O</a:t>
            </a:r>
            <a:r>
              <a:rPr lang="en-US" dirty="0" err="1"/>
              <a:t>besity</a:t>
            </a:r>
            <a:endParaRPr lang="en-US" dirty="0"/>
          </a:p>
          <a:p>
            <a:r>
              <a:rPr lang="en-US" dirty="0"/>
              <a:t>Diabetes</a:t>
            </a:r>
            <a:endParaRPr lang="sr-Latn-RS" dirty="0"/>
          </a:p>
          <a:p>
            <a:r>
              <a:rPr lang="sr-Latn-RS" dirty="0"/>
              <a:t>Injuries</a:t>
            </a:r>
            <a:endParaRPr lang="en-US" dirty="0"/>
          </a:p>
          <a:p>
            <a:r>
              <a:rPr lang="en-US" dirty="0"/>
              <a:t>Substance Abuse</a:t>
            </a:r>
          </a:p>
          <a:p>
            <a:r>
              <a:rPr lang="en-US" dirty="0"/>
              <a:t>Infectious Diseases</a:t>
            </a:r>
            <a:endParaRPr lang="sr-Latn-RS" dirty="0"/>
          </a:p>
        </p:txBody>
      </p:sp>
    </p:spTree>
    <p:extLst>
      <p:ext uri="{BB962C8B-B14F-4D97-AF65-F5344CB8AC3E}">
        <p14:creationId xmlns="" xmlns:p14="http://schemas.microsoft.com/office/powerpoint/2010/main" val="9056550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63CA4EA-8F04-4ED6-A258-0241783FB857}"/>
              </a:ext>
            </a:extLst>
          </p:cNvPr>
          <p:cNvSpPr>
            <a:spLocks noGrp="1"/>
          </p:cNvSpPr>
          <p:nvPr>
            <p:ph idx="1"/>
          </p:nvPr>
        </p:nvSpPr>
        <p:spPr/>
        <p:txBody>
          <a:bodyPr/>
          <a:lstStyle/>
          <a:p>
            <a:r>
              <a:rPr lang="en-US" dirty="0"/>
              <a:t>What is the difference between chronic and non chronic disease?</a:t>
            </a:r>
          </a:p>
          <a:p>
            <a:r>
              <a:rPr lang="en-US" dirty="0">
                <a:effectLst/>
              </a:rPr>
              <a:t>Acute illnesses generally develop suddenly and last a short time, often only a few days or weeks. Chronic conditions develop slowly and may worsen over an extended period of time—months to years.</a:t>
            </a:r>
          </a:p>
          <a:p>
            <a:endParaRPr lang="en-US" dirty="0"/>
          </a:p>
        </p:txBody>
      </p:sp>
    </p:spTree>
    <p:extLst>
      <p:ext uri="{BB962C8B-B14F-4D97-AF65-F5344CB8AC3E}">
        <p14:creationId xmlns="" xmlns:p14="http://schemas.microsoft.com/office/powerpoint/2010/main" val="10277932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441" y="1413198"/>
            <a:ext cx="7053542" cy="1400530"/>
          </a:xfrm>
        </p:spPr>
        <p:txBody>
          <a:bodyPr>
            <a:normAutofit fontScale="90000"/>
          </a:bodyPr>
          <a:lstStyle/>
          <a:p>
            <a:pPr algn="ctr"/>
            <a:r>
              <a:rPr lang="en-US" sz="4400" dirty="0">
                <a:solidFill>
                  <a:schemeClr val="tx1"/>
                </a:solidFill>
                <a:latin typeface="Cambria"/>
                <a:ea typeface="Calibri"/>
                <a:cs typeface="Times New Roman"/>
              </a:rPr>
              <a:t>Chronic non-communicable diseases (NCDs)</a:t>
            </a:r>
            <a:endParaRPr lang="en-US" dirty="0">
              <a:solidFill>
                <a:schemeClr val="tx1"/>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1726280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95536" y="1776550"/>
            <a:ext cx="7141854" cy="4859382"/>
          </a:xfrm>
        </p:spPr>
        <p:txBody>
          <a:bodyPr>
            <a:normAutofit fontScale="70000" lnSpcReduction="20000"/>
          </a:bodyPr>
          <a:lstStyle/>
          <a:p>
            <a:r>
              <a:rPr lang="en-US" dirty="0" smtClean="0"/>
              <a:t>Factors of the external environment play a significant role in their appearance, origin and course </a:t>
            </a:r>
            <a:endParaRPr lang="sr-Latn-RS" dirty="0" smtClean="0"/>
          </a:p>
          <a:p>
            <a:r>
              <a:rPr lang="en-US" dirty="0" smtClean="0"/>
              <a:t> According to incidence and prevalence, they are among the ten leading diseases </a:t>
            </a:r>
            <a:endParaRPr lang="sr-Latn-RS" dirty="0" smtClean="0"/>
          </a:p>
          <a:p>
            <a:r>
              <a:rPr lang="en-US" dirty="0" smtClean="0"/>
              <a:t> They occur en masse, in an epidemic form </a:t>
            </a:r>
            <a:endParaRPr lang="sr-Latn-RS" dirty="0" smtClean="0"/>
          </a:p>
          <a:p>
            <a:r>
              <a:rPr lang="en-US" dirty="0" smtClean="0"/>
              <a:t> They are cosmopolitan </a:t>
            </a:r>
            <a:endParaRPr lang="sr-Latn-RS" dirty="0" smtClean="0"/>
          </a:p>
          <a:p>
            <a:r>
              <a:rPr lang="en-US" dirty="0" smtClean="0"/>
              <a:t> They are called diseases of civilization; </a:t>
            </a:r>
            <a:endParaRPr lang="sr-Latn-RS" dirty="0" smtClean="0"/>
          </a:p>
          <a:p>
            <a:r>
              <a:rPr lang="en-US" dirty="0" smtClean="0"/>
              <a:t> All categories are at risk (gender, age, profession, social status...) population </a:t>
            </a:r>
            <a:endParaRPr lang="sr-Latn-RS" dirty="0" smtClean="0"/>
          </a:p>
          <a:p>
            <a:r>
              <a:rPr lang="en-US" dirty="0" smtClean="0"/>
              <a:t> They cause serious consequences </a:t>
            </a:r>
            <a:endParaRPr lang="sr-Latn-RS" dirty="0" smtClean="0"/>
          </a:p>
          <a:p>
            <a:r>
              <a:rPr lang="en-US" dirty="0" smtClean="0"/>
              <a:t> Treatment costs and involvement of the health service are high  </a:t>
            </a:r>
            <a:endParaRPr lang="sr-Latn-RS" dirty="0" smtClean="0"/>
          </a:p>
          <a:p>
            <a:r>
              <a:rPr lang="en-US" dirty="0" smtClean="0"/>
              <a:t>They usually last for life </a:t>
            </a:r>
            <a:endParaRPr lang="sr-Latn-RS" dirty="0" smtClean="0"/>
          </a:p>
          <a:p>
            <a:r>
              <a:rPr lang="en-US" dirty="0" smtClean="0"/>
              <a:t> Often one person suffers from several diseases from this group</a:t>
            </a:r>
            <a:endParaRPr lang="sr-Latn-RS" dirty="0" smtClean="0"/>
          </a:p>
          <a:p>
            <a:r>
              <a:rPr lang="sr-Latn-RS" dirty="0" smtClean="0">
                <a:solidFill>
                  <a:srgbClr val="00B0F0"/>
                </a:solidFill>
              </a:rPr>
              <a:t>They are preventable</a:t>
            </a:r>
            <a:endParaRPr lang="en-US" dirty="0">
              <a:solidFill>
                <a:srgbClr val="00B0F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20689"/>
            <a:ext cx="8964488" cy="6370975"/>
          </a:xfrm>
          <a:prstGeom prst="rect">
            <a:avLst/>
          </a:prstGeom>
        </p:spPr>
        <p:txBody>
          <a:bodyPr wrap="square">
            <a:spAutoFit/>
          </a:bodyPr>
          <a:lstStyle/>
          <a:p>
            <a:r>
              <a:rPr lang="en-US" sz="2400" b="1" dirty="0" err="1" smtClean="0"/>
              <a:t>Noncommunicable</a:t>
            </a:r>
            <a:r>
              <a:rPr lang="en-US" sz="2400" b="1" dirty="0" smtClean="0"/>
              <a:t> diseases </a:t>
            </a:r>
            <a:r>
              <a:rPr lang="en-US" sz="2400" dirty="0" smtClean="0"/>
              <a:t>(NCDs) kill 41 million people each year, equivalent to </a:t>
            </a:r>
            <a:r>
              <a:rPr lang="en-US" sz="2400" b="1" dirty="0" smtClean="0">
                <a:solidFill>
                  <a:srgbClr val="00B0F0"/>
                </a:solidFill>
              </a:rPr>
              <a:t>74% of all deaths globally</a:t>
            </a:r>
            <a:r>
              <a:rPr lang="en-US" sz="2400" dirty="0" smtClean="0">
                <a:solidFill>
                  <a:srgbClr val="00B0F0"/>
                </a:solidFill>
              </a:rPr>
              <a:t>.</a:t>
            </a:r>
            <a:endParaRPr lang="sr-Latn-RS" sz="2400" dirty="0" smtClean="0">
              <a:solidFill>
                <a:srgbClr val="00B0F0"/>
              </a:solidFill>
            </a:endParaRPr>
          </a:p>
          <a:p>
            <a:endParaRPr lang="en-US" sz="2400" dirty="0" smtClean="0"/>
          </a:p>
          <a:p>
            <a:r>
              <a:rPr lang="en-US" sz="2400" dirty="0" smtClean="0"/>
              <a:t>Each year, 17 million people die from a NCD before age 70; 86% of these premature deaths occur in low- and middle-income countries.</a:t>
            </a:r>
          </a:p>
          <a:p>
            <a:r>
              <a:rPr lang="en-US" sz="2400" dirty="0" smtClean="0"/>
              <a:t>Of all NCD deaths, </a:t>
            </a:r>
            <a:r>
              <a:rPr lang="en-US" sz="2400" b="1" dirty="0" smtClean="0">
                <a:solidFill>
                  <a:srgbClr val="00B0F0"/>
                </a:solidFill>
              </a:rPr>
              <a:t>77%</a:t>
            </a:r>
            <a:r>
              <a:rPr lang="en-US" sz="2400" dirty="0" smtClean="0">
                <a:solidFill>
                  <a:srgbClr val="00B0F0"/>
                </a:solidFill>
              </a:rPr>
              <a:t> are in low- and middle-income countries.</a:t>
            </a:r>
            <a:endParaRPr lang="sr-Latn-RS" sz="2400" dirty="0" smtClean="0">
              <a:solidFill>
                <a:srgbClr val="00B0F0"/>
              </a:solidFill>
            </a:endParaRPr>
          </a:p>
          <a:p>
            <a:endParaRPr lang="en-US" sz="2400" dirty="0" smtClean="0"/>
          </a:p>
          <a:p>
            <a:r>
              <a:rPr lang="en-US" sz="2400" b="1" dirty="0" smtClean="0"/>
              <a:t>Cardiovascular diseases </a:t>
            </a:r>
            <a:r>
              <a:rPr lang="en-US" sz="2400" dirty="0" smtClean="0"/>
              <a:t>account for most NCD deaths, or </a:t>
            </a:r>
            <a:r>
              <a:rPr lang="en-US" sz="2400" b="1" dirty="0" smtClean="0"/>
              <a:t>17.9 million people annually</a:t>
            </a:r>
            <a:r>
              <a:rPr lang="en-US" sz="2400" dirty="0" smtClean="0"/>
              <a:t>, followed by cancers </a:t>
            </a:r>
            <a:r>
              <a:rPr lang="en-US" sz="2400" b="1" dirty="0" smtClean="0"/>
              <a:t>(9.3 million), </a:t>
            </a:r>
            <a:r>
              <a:rPr lang="en-US" sz="2400" dirty="0" smtClean="0"/>
              <a:t>chronic respiratory diseases (4.1 million), and diabetes (2.0 million including kidney disease deaths caused by diabetes).</a:t>
            </a:r>
            <a:endParaRPr lang="sr-Latn-RS" sz="2400" dirty="0" smtClean="0"/>
          </a:p>
          <a:p>
            <a:endParaRPr lang="en-US" sz="2400" dirty="0" smtClean="0"/>
          </a:p>
          <a:p>
            <a:r>
              <a:rPr lang="en-US" sz="2400" dirty="0" smtClean="0"/>
              <a:t>These four groups of diseases account for </a:t>
            </a:r>
            <a:r>
              <a:rPr lang="en-US" sz="2400" b="1" dirty="0" smtClean="0"/>
              <a:t>over </a:t>
            </a:r>
            <a:r>
              <a:rPr lang="en-US" sz="2400" b="1" dirty="0" smtClean="0">
                <a:solidFill>
                  <a:srgbClr val="00B0F0"/>
                </a:solidFill>
              </a:rPr>
              <a:t>80% of all premature NCD deaths.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013176"/>
            <a:ext cx="7772400" cy="1470025"/>
          </a:xfrm>
        </p:spPr>
        <p:txBody>
          <a:bodyPr>
            <a:normAutofit/>
          </a:bodyPr>
          <a:lstStyle/>
          <a:p>
            <a:endParaRPr lang="sr-Cyrl-RS" b="1" dirty="0">
              <a:latin typeface="Times New Roman" pitchFamily="18" charset="0"/>
              <a:cs typeface="Times New Roman" pitchFamily="18" charset="0"/>
            </a:endParaRPr>
          </a:p>
        </p:txBody>
      </p:sp>
      <p:sp>
        <p:nvSpPr>
          <p:cNvPr id="3" name="Subtitle 2"/>
          <p:cNvSpPr>
            <a:spLocks noGrp="1"/>
          </p:cNvSpPr>
          <p:nvPr>
            <p:ph type="subTitle" idx="1"/>
          </p:nvPr>
        </p:nvSpPr>
        <p:spPr/>
        <p:txBody>
          <a:bodyPr/>
          <a:lstStyle/>
          <a:p>
            <a:endParaRPr lang="sr-Cyrl-RS" dirty="0"/>
          </a:p>
        </p:txBody>
      </p:sp>
      <p:pic>
        <p:nvPicPr>
          <p:cNvPr id="21508" name="Picture 4" descr="CDC Global Health – Noncommunicable Diseases (NCDs) - DF Blog"/>
          <p:cNvPicPr>
            <a:picLocks noChangeAspect="1" noChangeArrowheads="1"/>
          </p:cNvPicPr>
          <p:nvPr/>
        </p:nvPicPr>
        <p:blipFill>
          <a:blip r:embed="rId3" cstate="print"/>
          <a:srcRect/>
          <a:stretch>
            <a:fillRect/>
          </a:stretch>
        </p:blipFill>
        <p:spPr bwMode="auto">
          <a:xfrm>
            <a:off x="755576" y="1196752"/>
            <a:ext cx="7488832" cy="4221088"/>
          </a:xfrm>
          <a:prstGeom prst="rect">
            <a:avLst/>
          </a:prstGeom>
          <a:noFill/>
        </p:spPr>
      </p:pic>
    </p:spTree>
    <p:extLst>
      <p:ext uri="{BB962C8B-B14F-4D97-AF65-F5344CB8AC3E}">
        <p14:creationId xmlns="" xmlns:p14="http://schemas.microsoft.com/office/powerpoint/2010/main" val="2171630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latin typeface="Times New Roman" pitchFamily="18" charset="0"/>
                <a:cs typeface="Times New Roman" pitchFamily="18" charset="0"/>
              </a:rPr>
              <a:t/>
            </a:r>
            <a:br>
              <a:rPr lang="sr-Cyrl-RS"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Distribution </a:t>
            </a:r>
            <a:r>
              <a:rPr lang="en-US" sz="3600" dirty="0">
                <a:latin typeface="Times New Roman" pitchFamily="18" charset="0"/>
                <a:cs typeface="Times New Roman" pitchFamily="18" charset="0"/>
              </a:rPr>
              <a:t>of major causes of death </a:t>
            </a:r>
            <a:r>
              <a:rPr lang="en-US" dirty="0"/>
              <a:t/>
            </a:r>
            <a:br>
              <a:rPr lang="en-US" dirty="0"/>
            </a:br>
            <a:endParaRPr lang="en-US" dirty="0"/>
          </a:p>
        </p:txBody>
      </p:sp>
      <p:sp>
        <p:nvSpPr>
          <p:cNvPr id="3" name="Content Placeholder 2"/>
          <p:cNvSpPr>
            <a:spLocks noGrp="1"/>
          </p:cNvSpPr>
          <p:nvPr>
            <p:ph idx="1"/>
          </p:nvPr>
        </p:nvSpPr>
        <p:spPr/>
        <p:txBody>
          <a:bodyPr/>
          <a:lstStyle/>
          <a:p>
            <a:endParaRPr lang="en-US" dirty="0"/>
          </a:p>
        </p:txBody>
      </p:sp>
      <p:pic>
        <p:nvPicPr>
          <p:cNvPr id="532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1520" y="1196752"/>
            <a:ext cx="8568952" cy="51845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5698641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70" name="Picture 2" descr="Cardiovascular Diseases - the number 1 cause of death globally"/>
          <p:cNvPicPr>
            <a:picLocks noChangeAspect="1" noChangeArrowheads="1"/>
          </p:cNvPicPr>
          <p:nvPr/>
        </p:nvPicPr>
        <p:blipFill>
          <a:blip r:embed="rId2" cstate="print"/>
          <a:srcRect/>
          <a:stretch>
            <a:fillRect/>
          </a:stretch>
        </p:blipFill>
        <p:spPr bwMode="auto">
          <a:xfrm>
            <a:off x="683568" y="260648"/>
            <a:ext cx="8064896" cy="6597969"/>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Cyrl-RS"/>
          </a:p>
        </p:txBody>
      </p:sp>
      <p:sp>
        <p:nvSpPr>
          <p:cNvPr id="3" name="Content Placeholder 2"/>
          <p:cNvSpPr>
            <a:spLocks noGrp="1"/>
          </p:cNvSpPr>
          <p:nvPr>
            <p:ph idx="1"/>
          </p:nvPr>
        </p:nvSpPr>
        <p:spPr>
          <a:xfrm>
            <a:off x="323528" y="5877272"/>
            <a:ext cx="8530008" cy="764703"/>
          </a:xfrm>
        </p:spPr>
        <p:txBody>
          <a:bodyPr>
            <a:noAutofit/>
          </a:bodyPr>
          <a:lstStyle/>
          <a:p>
            <a:pPr marL="0" indent="0" algn="just">
              <a:buNone/>
            </a:pPr>
            <a:r>
              <a:rPr lang="en-US" sz="1200" dirty="0">
                <a:latin typeface="Times New Roman" pitchFamily="18" charset="0"/>
                <a:cs typeface="Times New Roman" pitchFamily="18" charset="0"/>
              </a:rPr>
              <a:t>GBD-NHLBI-JACC Global Burden of Cardiovascular Diseases Writing Group. </a:t>
            </a:r>
            <a:r>
              <a:rPr lang="en-US" sz="1200" i="1" dirty="0">
                <a:latin typeface="Times New Roman" pitchFamily="18" charset="0"/>
                <a:cs typeface="Times New Roman" pitchFamily="18" charset="0"/>
              </a:rPr>
              <a:t>Global Burden of Cardiovascular Diseases and Risk Factors, 1990-2019: Update From the GBD 2019 Study</a:t>
            </a:r>
            <a:r>
              <a:rPr lang="en-US" sz="1200" dirty="0">
                <a:latin typeface="Times New Roman" pitchFamily="18" charset="0"/>
                <a:cs typeface="Times New Roman" pitchFamily="18" charset="0"/>
              </a:rPr>
              <a:t>. J Am Coll Cardiol. 2020 Dec 22;76(25):2982-3021</a:t>
            </a:r>
            <a:endParaRPr lang="sr-Cyrl-RS" sz="12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95250" y="1409700"/>
            <a:ext cx="8953500" cy="4038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8025451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Humanity has never been free from disease, despite huge efforts being made in prevention, early detection and treatment. Leading diseases have changed throughout history, some have decreased in number or disappeared, while others have increased to the point of new epidemics.</a:t>
            </a:r>
            <a:endParaRPr lang="sr-Latn-R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Cyrl-RS"/>
          </a:p>
        </p:txBody>
      </p:sp>
      <p:sp>
        <p:nvSpPr>
          <p:cNvPr id="3" name="Content Placeholder 2"/>
          <p:cNvSpPr>
            <a:spLocks noGrp="1"/>
          </p:cNvSpPr>
          <p:nvPr>
            <p:ph idx="1"/>
          </p:nvPr>
        </p:nvSpPr>
        <p:spPr/>
        <p:txBody>
          <a:bodyPr/>
          <a:lstStyle/>
          <a:p>
            <a:endParaRPr lang="sr-Cyrl-RS" dirty="0"/>
          </a:p>
        </p:txBody>
      </p:sp>
      <p:pic>
        <p:nvPicPr>
          <p:cNvPr id="4710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259632" y="188639"/>
            <a:ext cx="6264696" cy="35155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710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608" y="3717032"/>
            <a:ext cx="6912768" cy="31409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770031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Cyrl-RS" dirty="0"/>
          </a:p>
        </p:txBody>
      </p:sp>
      <p:sp>
        <p:nvSpPr>
          <p:cNvPr id="3" name="Content Placeholder 2"/>
          <p:cNvSpPr>
            <a:spLocks noGrp="1"/>
          </p:cNvSpPr>
          <p:nvPr>
            <p:ph idx="1"/>
          </p:nvPr>
        </p:nvSpPr>
        <p:spPr/>
        <p:txBody>
          <a:bodyPr/>
          <a:lstStyle/>
          <a:p>
            <a:endParaRPr lang="sr-Cyrl-RS" dirty="0"/>
          </a:p>
        </p:txBody>
      </p:sp>
      <p:pic>
        <p:nvPicPr>
          <p:cNvPr id="38915"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72569" y="3429000"/>
            <a:ext cx="8458200" cy="318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8916"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27584" y="188640"/>
            <a:ext cx="7272808" cy="32403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 name="Picture 2" descr="Global Cancer Observatory"/>
          <p:cNvPicPr>
            <a:picLocks noChangeAspect="1" noChangeArrowheads="1"/>
          </p:cNvPicPr>
          <p:nvPr/>
        </p:nvPicPr>
        <p:blipFill>
          <a:blip r:embed="rId4" cstate="print"/>
          <a:srcRect/>
          <a:stretch>
            <a:fillRect/>
          </a:stretch>
        </p:blipFill>
        <p:spPr bwMode="auto">
          <a:xfrm>
            <a:off x="827584" y="692696"/>
            <a:ext cx="1908721" cy="758577"/>
          </a:xfrm>
          <a:prstGeom prst="rect">
            <a:avLst/>
          </a:prstGeom>
          <a:noFill/>
        </p:spPr>
      </p:pic>
    </p:spTree>
    <p:extLst>
      <p:ext uri="{BB962C8B-B14F-4D97-AF65-F5344CB8AC3E}">
        <p14:creationId xmlns="" xmlns:p14="http://schemas.microsoft.com/office/powerpoint/2010/main" val="39539166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Cyrl-RS" dirty="0"/>
          </a:p>
        </p:txBody>
      </p:sp>
      <p:sp>
        <p:nvSpPr>
          <p:cNvPr id="3" name="Content Placeholder 2"/>
          <p:cNvSpPr>
            <a:spLocks noGrp="1"/>
          </p:cNvSpPr>
          <p:nvPr>
            <p:ph idx="1"/>
          </p:nvPr>
        </p:nvSpPr>
        <p:spPr/>
        <p:txBody>
          <a:bodyPr/>
          <a:lstStyle/>
          <a:p>
            <a:endParaRPr lang="sr-Cyrl-RS" dirty="0"/>
          </a:p>
        </p:txBody>
      </p:sp>
      <p:pic>
        <p:nvPicPr>
          <p:cNvPr id="3993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9512" y="3714750"/>
            <a:ext cx="8553450" cy="3143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9939"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115616" y="548680"/>
            <a:ext cx="6893049" cy="34556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1302141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Cyrl-RS" dirty="0"/>
          </a:p>
        </p:txBody>
      </p:sp>
      <p:sp>
        <p:nvSpPr>
          <p:cNvPr id="3" name="Content Placeholder 2"/>
          <p:cNvSpPr>
            <a:spLocks noGrp="1"/>
          </p:cNvSpPr>
          <p:nvPr>
            <p:ph idx="1"/>
          </p:nvPr>
        </p:nvSpPr>
        <p:spPr/>
        <p:txBody>
          <a:bodyPr/>
          <a:lstStyle/>
          <a:p>
            <a:endParaRPr lang="sr-Cyrl-RS" dirty="0"/>
          </a:p>
        </p:txBody>
      </p:sp>
      <p:pic>
        <p:nvPicPr>
          <p:cNvPr id="4198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85750" y="3710639"/>
            <a:ext cx="8572500" cy="3124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198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99592" y="332656"/>
            <a:ext cx="7344816" cy="34563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3224063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Cyrl-RS"/>
          </a:p>
        </p:txBody>
      </p:sp>
      <p:sp>
        <p:nvSpPr>
          <p:cNvPr id="3" name="Content Placeholder 2"/>
          <p:cNvSpPr>
            <a:spLocks noGrp="1"/>
          </p:cNvSpPr>
          <p:nvPr>
            <p:ph idx="1"/>
          </p:nvPr>
        </p:nvSpPr>
        <p:spPr/>
        <p:txBody>
          <a:bodyPr/>
          <a:lstStyle/>
          <a:p>
            <a:endParaRPr lang="sr-Cyrl-RS" dirty="0"/>
          </a:p>
        </p:txBody>
      </p:sp>
      <p:pic>
        <p:nvPicPr>
          <p:cNvPr id="4301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80988" y="3573016"/>
            <a:ext cx="8582025" cy="30765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3011"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608" y="332656"/>
            <a:ext cx="7056784" cy="32403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9514029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en-US" b="1" dirty="0" smtClean="0">
                <a:solidFill>
                  <a:srgbClr val="00B0F0"/>
                </a:solidFill>
              </a:rPr>
              <a:t>Prevention and control</a:t>
            </a:r>
          </a:p>
          <a:p>
            <a:r>
              <a:rPr lang="en-US" dirty="0" smtClean="0"/>
              <a:t>An important way to control NCDs is to focus on reducing the risk factors associated with these diseases. Low-cost solutions exist for governments and other stakeholders to reduce the common modifiable risk factors. Monitoring progress and trends of NCDs and their risk is important for guiding policy and priorities.</a:t>
            </a:r>
          </a:p>
          <a:p>
            <a:r>
              <a:rPr lang="en-US" dirty="0" smtClean="0"/>
              <a:t>To lessen the impact of NCDs on individuals and society, a comprehensive approach is needed requiring all sectors, including health, finance, transport, education, agriculture, planning and others, to collaborate to reduce the risks associated with NCDs, and to promote interventions to prevent and control them.</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Cyrl-RS" dirty="0"/>
          </a:p>
        </p:txBody>
      </p:sp>
      <p:sp>
        <p:nvSpPr>
          <p:cNvPr id="3" name="Content Placeholder 2"/>
          <p:cNvSpPr>
            <a:spLocks noGrp="1"/>
          </p:cNvSpPr>
          <p:nvPr>
            <p:ph idx="1"/>
          </p:nvPr>
        </p:nvSpPr>
        <p:spPr/>
        <p:txBody>
          <a:bodyPr/>
          <a:lstStyle/>
          <a:p>
            <a:endParaRPr lang="sr-Cyrl-RS" dirty="0"/>
          </a:p>
        </p:txBody>
      </p:sp>
      <p:pic>
        <p:nvPicPr>
          <p:cNvPr id="31748"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59944" y="476672"/>
            <a:ext cx="7141020" cy="576064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1749" name="Picture 5"/>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781352" y="260648"/>
            <a:ext cx="2160240" cy="7200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0874956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 xmlns:a16="http://schemas.microsoft.com/office/drawing/2014/main" id="{C81B3BA5-1962-4199-ACAC-FF0240D26C8B}"/>
              </a:ext>
            </a:extLst>
          </p:cNvPr>
          <p:cNvSpPr txBox="1"/>
          <p:nvPr/>
        </p:nvSpPr>
        <p:spPr>
          <a:xfrm>
            <a:off x="3225800" y="2456935"/>
            <a:ext cx="4572000" cy="646331"/>
          </a:xfrm>
          <a:prstGeom prst="rect">
            <a:avLst/>
          </a:prstGeom>
          <a:noFill/>
        </p:spPr>
        <p:txBody>
          <a:bodyPr wrap="square">
            <a:spAutoFit/>
          </a:bodyPr>
          <a:lstStyle/>
          <a:p>
            <a:r>
              <a:rPr lang="en-US" sz="3600" b="1" dirty="0">
                <a:latin typeface="Times New Roman" panose="02020603050405020304" pitchFamily="18" charset="0"/>
                <a:cs typeface="Times New Roman" panose="02020603050405020304" pitchFamily="18" charset="0"/>
              </a:rPr>
              <a:t>THANK YOU</a:t>
            </a:r>
            <a:r>
              <a:rPr lang="sr-Latn-RS" sz="3600" b="1" dirty="0">
                <a:latin typeface="Times New Roman" panose="02020603050405020304" pitchFamily="18" charset="0"/>
                <a:cs typeface="Times New Roman" panose="02020603050405020304" pitchFamily="18" charset="0"/>
              </a:rPr>
              <a:t>!</a:t>
            </a:r>
            <a:endParaRPr lang="en-US" sz="3600"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en-US" dirty="0" smtClean="0"/>
              <a:t>Throughout the history  infectious diseases have had a great impact and even changed the image of the world: the plague in Biblical times, the Spanish flu in 1918, and more recently HIV infection and the threat of new respiratory diseases. Thanks to the improvement of hygienic conditions in living and working environments, the health education of the population, the provision of microbiologically </a:t>
            </a:r>
            <a:r>
              <a:rPr lang="sr-Latn-RS" dirty="0" smtClean="0"/>
              <a:t>potable </a:t>
            </a:r>
            <a:r>
              <a:rPr lang="en-US" dirty="0" smtClean="0"/>
              <a:t>drinking water, environmental rehabilitation (draining swamps, etc.), the implementation of disinfection, </a:t>
            </a:r>
            <a:r>
              <a:rPr lang="en-US" dirty="0" err="1" smtClean="0"/>
              <a:t>disinsection</a:t>
            </a:r>
            <a:r>
              <a:rPr lang="en-US" dirty="0" smtClean="0"/>
              <a:t> and pest control measures, using specific </a:t>
            </a:r>
            <a:r>
              <a:rPr lang="en-US" dirty="0" err="1" smtClean="0"/>
              <a:t>immunoprophylaxis</a:t>
            </a:r>
            <a:r>
              <a:rPr lang="en-US" dirty="0" smtClean="0"/>
              <a:t> (vaccines) and antibiotics, a </a:t>
            </a:r>
            <a:r>
              <a:rPr lang="en-US" dirty="0" smtClean="0">
                <a:solidFill>
                  <a:srgbClr val="00B0F0"/>
                </a:solidFill>
              </a:rPr>
              <a:t>large number of infectious diseases were brought under control to a significant extent, which significantly decreased their share in total mortality (dying)</a:t>
            </a:r>
            <a:endParaRPr lang="en-US" dirty="0">
              <a:solidFill>
                <a:srgbClr val="00B0F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dirty="0" smtClean="0"/>
              <a:t>As mortality rates decreased and life expectancy increased, there was a change </a:t>
            </a:r>
            <a:r>
              <a:rPr lang="en-US" dirty="0" smtClean="0">
                <a:solidFill>
                  <a:srgbClr val="00B0F0"/>
                </a:solidFill>
              </a:rPr>
              <a:t>in the structure of morbidity, from dominating infectious diseases to dominating chronic health disorders, such as cardiovascular and malignant diseases.</a:t>
            </a:r>
            <a:r>
              <a:rPr lang="en-US" dirty="0" smtClean="0"/>
              <a:t> There was a similar trend in all the developed countries of the world, so the theoretical concept that explains it, the </a:t>
            </a:r>
            <a:r>
              <a:rPr lang="en-US" dirty="0" smtClean="0">
                <a:solidFill>
                  <a:srgbClr val="00B0F0"/>
                </a:solidFill>
              </a:rPr>
              <a:t>epidemiological transition, </a:t>
            </a:r>
            <a:r>
              <a:rPr lang="en-US" dirty="0" smtClean="0"/>
              <a:t>was born. But this transition is by no means over. Many countries, especially the poorest, still bear a heavy burden of infectious diseases along with the growing problem of chronic diseases.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On the other hand, mass chronic non-communicable diseases have become, not only in developed but also in developing countries, the most important cause of death, and to a significant extent also of illness.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1866900" y="1104900"/>
            <a:ext cx="5638800" cy="4114800"/>
          </a:xfrm>
          <a:prstGeom prst="rect">
            <a:avLst/>
          </a:prstGeom>
          <a:noFill/>
          <a:ln w="76200">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800">
              <a:solidFill>
                <a:srgbClr val="FAFD00"/>
              </a:solidFill>
            </a:endParaRPr>
          </a:p>
        </p:txBody>
      </p:sp>
      <p:sp>
        <p:nvSpPr>
          <p:cNvPr id="26627" name="Line 3"/>
          <p:cNvSpPr>
            <a:spLocks noChangeShapeType="1"/>
          </p:cNvSpPr>
          <p:nvPr/>
        </p:nvSpPr>
        <p:spPr bwMode="auto">
          <a:xfrm>
            <a:off x="1295400" y="1447800"/>
            <a:ext cx="0" cy="3581400"/>
          </a:xfrm>
          <a:prstGeom prst="line">
            <a:avLst/>
          </a:prstGeom>
          <a:noFill/>
          <a:ln w="101600">
            <a:solidFill>
              <a:schemeClr val="hlink"/>
            </a:solidFill>
            <a:round/>
            <a:headEnd type="stealth" w="med" len="lg"/>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800">
              <a:solidFill>
                <a:srgbClr val="FAFD00"/>
              </a:solidFill>
            </a:endParaRPr>
          </a:p>
        </p:txBody>
      </p:sp>
      <p:sp>
        <p:nvSpPr>
          <p:cNvPr id="26628" name="Line 4"/>
          <p:cNvSpPr>
            <a:spLocks noChangeShapeType="1"/>
          </p:cNvSpPr>
          <p:nvPr/>
        </p:nvSpPr>
        <p:spPr bwMode="auto">
          <a:xfrm flipV="1">
            <a:off x="1295400" y="2057400"/>
            <a:ext cx="0" cy="76200"/>
          </a:xfrm>
          <a:prstGeom prst="line">
            <a:avLst/>
          </a:prstGeom>
          <a:noFill/>
          <a:ln w="127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800">
              <a:solidFill>
                <a:srgbClr val="FAFD00"/>
              </a:solidFill>
            </a:endParaRPr>
          </a:p>
        </p:txBody>
      </p:sp>
      <p:sp>
        <p:nvSpPr>
          <p:cNvPr id="26629" name="Line 5"/>
          <p:cNvSpPr>
            <a:spLocks noChangeShapeType="1"/>
          </p:cNvSpPr>
          <p:nvPr/>
        </p:nvSpPr>
        <p:spPr bwMode="auto">
          <a:xfrm>
            <a:off x="1676400" y="5867400"/>
            <a:ext cx="5181600" cy="0"/>
          </a:xfrm>
          <a:prstGeom prst="line">
            <a:avLst/>
          </a:prstGeom>
          <a:noFill/>
          <a:ln w="101600">
            <a:solidFill>
              <a:schemeClr val="hlink"/>
            </a:solidFill>
            <a:round/>
            <a:headEnd type="none" w="sm" len="sm"/>
            <a:tailEnd type="stealth"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800">
              <a:solidFill>
                <a:srgbClr val="FAFD00"/>
              </a:solidFill>
            </a:endParaRPr>
          </a:p>
        </p:txBody>
      </p:sp>
      <p:sp>
        <p:nvSpPr>
          <p:cNvPr id="26630" name="Rectangle 6"/>
          <p:cNvSpPr>
            <a:spLocks noChangeArrowheads="1"/>
          </p:cNvSpPr>
          <p:nvPr/>
        </p:nvSpPr>
        <p:spPr bwMode="auto">
          <a:xfrm>
            <a:off x="1965325" y="5957888"/>
            <a:ext cx="4324069" cy="5238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sz="2800">
                <a:solidFill>
                  <a:srgbClr val="FAFD00"/>
                </a:solidFill>
              </a:rPr>
              <a:t>Epidemiologic Transition</a:t>
            </a:r>
          </a:p>
        </p:txBody>
      </p:sp>
      <p:sp>
        <p:nvSpPr>
          <p:cNvPr id="26631" name="Rectangle 7"/>
          <p:cNvSpPr>
            <a:spLocks noChangeArrowheads="1"/>
          </p:cNvSpPr>
          <p:nvPr/>
        </p:nvSpPr>
        <p:spPr bwMode="auto">
          <a:xfrm rot="-5400000">
            <a:off x="-827184" y="2984508"/>
            <a:ext cx="2744982" cy="5238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sz="2800">
                <a:solidFill>
                  <a:srgbClr val="FAFD00"/>
                </a:solidFill>
              </a:rPr>
              <a:t>Mortality  Rates</a:t>
            </a:r>
          </a:p>
        </p:txBody>
      </p:sp>
      <p:grpSp>
        <p:nvGrpSpPr>
          <p:cNvPr id="2" name="Group 8"/>
          <p:cNvGrpSpPr>
            <a:grpSpLocks/>
          </p:cNvGrpSpPr>
          <p:nvPr/>
        </p:nvGrpSpPr>
        <p:grpSpPr bwMode="auto">
          <a:xfrm>
            <a:off x="2286001" y="1309690"/>
            <a:ext cx="5121275" cy="3787775"/>
            <a:chOff x="1440" y="825"/>
            <a:chExt cx="3226" cy="2386"/>
          </a:xfrm>
        </p:grpSpPr>
        <p:sp>
          <p:nvSpPr>
            <p:cNvPr id="26635" name="Freeform 9"/>
            <p:cNvSpPr>
              <a:spLocks/>
            </p:cNvSpPr>
            <p:nvPr/>
          </p:nvSpPr>
          <p:spPr bwMode="auto">
            <a:xfrm>
              <a:off x="1440" y="912"/>
              <a:ext cx="3226" cy="2299"/>
            </a:xfrm>
            <a:custGeom>
              <a:avLst/>
              <a:gdLst>
                <a:gd name="T0" fmla="*/ 0 w 3226"/>
                <a:gd name="T1" fmla="*/ 0 h 2299"/>
                <a:gd name="T2" fmla="*/ 15 w 3226"/>
                <a:gd name="T3" fmla="*/ 63 h 2299"/>
                <a:gd name="T4" fmla="*/ 15 w 3226"/>
                <a:gd name="T5" fmla="*/ 108 h 2299"/>
                <a:gd name="T6" fmla="*/ 45 w 3226"/>
                <a:gd name="T7" fmla="*/ 153 h 2299"/>
                <a:gd name="T8" fmla="*/ 90 w 3226"/>
                <a:gd name="T9" fmla="*/ 198 h 2299"/>
                <a:gd name="T10" fmla="*/ 120 w 3226"/>
                <a:gd name="T11" fmla="*/ 243 h 2299"/>
                <a:gd name="T12" fmla="*/ 165 w 3226"/>
                <a:gd name="T13" fmla="*/ 288 h 2299"/>
                <a:gd name="T14" fmla="*/ 195 w 3226"/>
                <a:gd name="T15" fmla="*/ 333 h 2299"/>
                <a:gd name="T16" fmla="*/ 240 w 3226"/>
                <a:gd name="T17" fmla="*/ 378 h 2299"/>
                <a:gd name="T18" fmla="*/ 255 w 3226"/>
                <a:gd name="T19" fmla="*/ 423 h 2299"/>
                <a:gd name="T20" fmla="*/ 300 w 3226"/>
                <a:gd name="T21" fmla="*/ 453 h 2299"/>
                <a:gd name="T22" fmla="*/ 315 w 3226"/>
                <a:gd name="T23" fmla="*/ 498 h 2299"/>
                <a:gd name="T24" fmla="*/ 360 w 3226"/>
                <a:gd name="T25" fmla="*/ 528 h 2299"/>
                <a:gd name="T26" fmla="*/ 390 w 3226"/>
                <a:gd name="T27" fmla="*/ 573 h 2299"/>
                <a:gd name="T28" fmla="*/ 435 w 3226"/>
                <a:gd name="T29" fmla="*/ 603 h 2299"/>
                <a:gd name="T30" fmla="*/ 495 w 3226"/>
                <a:gd name="T31" fmla="*/ 648 h 2299"/>
                <a:gd name="T32" fmla="*/ 540 w 3226"/>
                <a:gd name="T33" fmla="*/ 678 h 2299"/>
                <a:gd name="T34" fmla="*/ 585 w 3226"/>
                <a:gd name="T35" fmla="*/ 708 h 2299"/>
                <a:gd name="T36" fmla="*/ 630 w 3226"/>
                <a:gd name="T37" fmla="*/ 738 h 2299"/>
                <a:gd name="T38" fmla="*/ 675 w 3226"/>
                <a:gd name="T39" fmla="*/ 783 h 2299"/>
                <a:gd name="T40" fmla="*/ 720 w 3226"/>
                <a:gd name="T41" fmla="*/ 828 h 2299"/>
                <a:gd name="T42" fmla="*/ 765 w 3226"/>
                <a:gd name="T43" fmla="*/ 873 h 2299"/>
                <a:gd name="T44" fmla="*/ 810 w 3226"/>
                <a:gd name="T45" fmla="*/ 918 h 2299"/>
                <a:gd name="T46" fmla="*/ 855 w 3226"/>
                <a:gd name="T47" fmla="*/ 978 h 2299"/>
                <a:gd name="T48" fmla="*/ 900 w 3226"/>
                <a:gd name="T49" fmla="*/ 1023 h 2299"/>
                <a:gd name="T50" fmla="*/ 960 w 3226"/>
                <a:gd name="T51" fmla="*/ 1083 h 2299"/>
                <a:gd name="T52" fmla="*/ 1020 w 3226"/>
                <a:gd name="T53" fmla="*/ 1128 h 2299"/>
                <a:gd name="T54" fmla="*/ 1110 w 3226"/>
                <a:gd name="T55" fmla="*/ 1158 h 2299"/>
                <a:gd name="T56" fmla="*/ 1230 w 3226"/>
                <a:gd name="T57" fmla="*/ 1218 h 2299"/>
                <a:gd name="T58" fmla="*/ 1335 w 3226"/>
                <a:gd name="T59" fmla="*/ 1263 h 2299"/>
                <a:gd name="T60" fmla="*/ 1455 w 3226"/>
                <a:gd name="T61" fmla="*/ 1308 h 2299"/>
                <a:gd name="T62" fmla="*/ 1560 w 3226"/>
                <a:gd name="T63" fmla="*/ 1353 h 2299"/>
                <a:gd name="T64" fmla="*/ 1665 w 3226"/>
                <a:gd name="T65" fmla="*/ 1383 h 2299"/>
                <a:gd name="T66" fmla="*/ 1785 w 3226"/>
                <a:gd name="T67" fmla="*/ 1428 h 2299"/>
                <a:gd name="T68" fmla="*/ 1845 w 3226"/>
                <a:gd name="T69" fmla="*/ 1458 h 2299"/>
                <a:gd name="T70" fmla="*/ 1965 w 3226"/>
                <a:gd name="T71" fmla="*/ 1503 h 2299"/>
                <a:gd name="T72" fmla="*/ 2085 w 3226"/>
                <a:gd name="T73" fmla="*/ 1533 h 2299"/>
                <a:gd name="T74" fmla="*/ 2145 w 3226"/>
                <a:gd name="T75" fmla="*/ 1563 h 2299"/>
                <a:gd name="T76" fmla="*/ 2190 w 3226"/>
                <a:gd name="T77" fmla="*/ 1593 h 2299"/>
                <a:gd name="T78" fmla="*/ 2235 w 3226"/>
                <a:gd name="T79" fmla="*/ 1608 h 2299"/>
                <a:gd name="T80" fmla="*/ 2280 w 3226"/>
                <a:gd name="T81" fmla="*/ 1638 h 2299"/>
                <a:gd name="T82" fmla="*/ 2310 w 3226"/>
                <a:gd name="T83" fmla="*/ 1683 h 2299"/>
                <a:gd name="T84" fmla="*/ 2355 w 3226"/>
                <a:gd name="T85" fmla="*/ 1728 h 2299"/>
                <a:gd name="T86" fmla="*/ 2400 w 3226"/>
                <a:gd name="T87" fmla="*/ 1758 h 2299"/>
                <a:gd name="T88" fmla="*/ 2445 w 3226"/>
                <a:gd name="T89" fmla="*/ 1803 h 2299"/>
                <a:gd name="T90" fmla="*/ 2490 w 3226"/>
                <a:gd name="T91" fmla="*/ 1833 h 2299"/>
                <a:gd name="T92" fmla="*/ 2535 w 3226"/>
                <a:gd name="T93" fmla="*/ 1878 h 2299"/>
                <a:gd name="T94" fmla="*/ 2565 w 3226"/>
                <a:gd name="T95" fmla="*/ 1923 h 2299"/>
                <a:gd name="T96" fmla="*/ 2610 w 3226"/>
                <a:gd name="T97" fmla="*/ 1953 h 2299"/>
                <a:gd name="T98" fmla="*/ 2670 w 3226"/>
                <a:gd name="T99" fmla="*/ 1998 h 2299"/>
                <a:gd name="T100" fmla="*/ 2730 w 3226"/>
                <a:gd name="T101" fmla="*/ 2043 h 2299"/>
                <a:gd name="T102" fmla="*/ 2775 w 3226"/>
                <a:gd name="T103" fmla="*/ 2088 h 2299"/>
                <a:gd name="T104" fmla="*/ 2820 w 3226"/>
                <a:gd name="T105" fmla="*/ 2118 h 2299"/>
                <a:gd name="T106" fmla="*/ 2865 w 3226"/>
                <a:gd name="T107" fmla="*/ 2148 h 2299"/>
                <a:gd name="T108" fmla="*/ 2910 w 3226"/>
                <a:gd name="T109" fmla="*/ 2163 h 2299"/>
                <a:gd name="T110" fmla="*/ 2955 w 3226"/>
                <a:gd name="T111" fmla="*/ 2163 h 2299"/>
                <a:gd name="T112" fmla="*/ 3000 w 3226"/>
                <a:gd name="T113" fmla="*/ 2178 h 2299"/>
                <a:gd name="T114" fmla="*/ 3045 w 3226"/>
                <a:gd name="T115" fmla="*/ 2178 h 2299"/>
                <a:gd name="T116" fmla="*/ 3090 w 3226"/>
                <a:gd name="T117" fmla="*/ 2208 h 2299"/>
                <a:gd name="T118" fmla="*/ 3135 w 3226"/>
                <a:gd name="T119" fmla="*/ 2238 h 2299"/>
                <a:gd name="T120" fmla="*/ 3180 w 3226"/>
                <a:gd name="T121" fmla="*/ 2253 h 2299"/>
                <a:gd name="T122" fmla="*/ 3225 w 3226"/>
                <a:gd name="T123" fmla="*/ 2298 h 229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226" h="2299">
                  <a:moveTo>
                    <a:pt x="0" y="0"/>
                  </a:moveTo>
                  <a:lnTo>
                    <a:pt x="15" y="63"/>
                  </a:lnTo>
                  <a:lnTo>
                    <a:pt x="15" y="108"/>
                  </a:lnTo>
                  <a:lnTo>
                    <a:pt x="45" y="153"/>
                  </a:lnTo>
                  <a:lnTo>
                    <a:pt x="90" y="198"/>
                  </a:lnTo>
                  <a:lnTo>
                    <a:pt x="120" y="243"/>
                  </a:lnTo>
                  <a:lnTo>
                    <a:pt x="165" y="288"/>
                  </a:lnTo>
                  <a:lnTo>
                    <a:pt x="195" y="333"/>
                  </a:lnTo>
                  <a:lnTo>
                    <a:pt x="240" y="378"/>
                  </a:lnTo>
                  <a:lnTo>
                    <a:pt x="255" y="423"/>
                  </a:lnTo>
                  <a:lnTo>
                    <a:pt x="300" y="453"/>
                  </a:lnTo>
                  <a:lnTo>
                    <a:pt x="315" y="498"/>
                  </a:lnTo>
                  <a:lnTo>
                    <a:pt x="360" y="528"/>
                  </a:lnTo>
                  <a:lnTo>
                    <a:pt x="390" y="573"/>
                  </a:lnTo>
                  <a:lnTo>
                    <a:pt x="435" y="603"/>
                  </a:lnTo>
                  <a:lnTo>
                    <a:pt x="495" y="648"/>
                  </a:lnTo>
                  <a:lnTo>
                    <a:pt x="540" y="678"/>
                  </a:lnTo>
                  <a:lnTo>
                    <a:pt x="585" y="708"/>
                  </a:lnTo>
                  <a:lnTo>
                    <a:pt x="630" y="738"/>
                  </a:lnTo>
                  <a:lnTo>
                    <a:pt x="675" y="783"/>
                  </a:lnTo>
                  <a:lnTo>
                    <a:pt x="720" y="828"/>
                  </a:lnTo>
                  <a:lnTo>
                    <a:pt x="765" y="873"/>
                  </a:lnTo>
                  <a:lnTo>
                    <a:pt x="810" y="918"/>
                  </a:lnTo>
                  <a:lnTo>
                    <a:pt x="855" y="978"/>
                  </a:lnTo>
                  <a:lnTo>
                    <a:pt x="900" y="1023"/>
                  </a:lnTo>
                  <a:lnTo>
                    <a:pt x="960" y="1083"/>
                  </a:lnTo>
                  <a:lnTo>
                    <a:pt x="1020" y="1128"/>
                  </a:lnTo>
                  <a:lnTo>
                    <a:pt x="1110" y="1158"/>
                  </a:lnTo>
                  <a:lnTo>
                    <a:pt x="1230" y="1218"/>
                  </a:lnTo>
                  <a:lnTo>
                    <a:pt x="1335" y="1263"/>
                  </a:lnTo>
                  <a:lnTo>
                    <a:pt x="1455" y="1308"/>
                  </a:lnTo>
                  <a:lnTo>
                    <a:pt x="1560" y="1353"/>
                  </a:lnTo>
                  <a:lnTo>
                    <a:pt x="1665" y="1383"/>
                  </a:lnTo>
                  <a:lnTo>
                    <a:pt x="1785" y="1428"/>
                  </a:lnTo>
                  <a:lnTo>
                    <a:pt x="1845" y="1458"/>
                  </a:lnTo>
                  <a:lnTo>
                    <a:pt x="1965" y="1503"/>
                  </a:lnTo>
                  <a:lnTo>
                    <a:pt x="2085" y="1533"/>
                  </a:lnTo>
                  <a:lnTo>
                    <a:pt x="2145" y="1563"/>
                  </a:lnTo>
                  <a:lnTo>
                    <a:pt x="2190" y="1593"/>
                  </a:lnTo>
                  <a:lnTo>
                    <a:pt x="2235" y="1608"/>
                  </a:lnTo>
                  <a:lnTo>
                    <a:pt x="2280" y="1638"/>
                  </a:lnTo>
                  <a:lnTo>
                    <a:pt x="2310" y="1683"/>
                  </a:lnTo>
                  <a:lnTo>
                    <a:pt x="2355" y="1728"/>
                  </a:lnTo>
                  <a:lnTo>
                    <a:pt x="2400" y="1758"/>
                  </a:lnTo>
                  <a:lnTo>
                    <a:pt x="2445" y="1803"/>
                  </a:lnTo>
                  <a:lnTo>
                    <a:pt x="2490" y="1833"/>
                  </a:lnTo>
                  <a:lnTo>
                    <a:pt x="2535" y="1878"/>
                  </a:lnTo>
                  <a:lnTo>
                    <a:pt x="2565" y="1923"/>
                  </a:lnTo>
                  <a:lnTo>
                    <a:pt x="2610" y="1953"/>
                  </a:lnTo>
                  <a:lnTo>
                    <a:pt x="2670" y="1998"/>
                  </a:lnTo>
                  <a:lnTo>
                    <a:pt x="2730" y="2043"/>
                  </a:lnTo>
                  <a:lnTo>
                    <a:pt x="2775" y="2088"/>
                  </a:lnTo>
                  <a:lnTo>
                    <a:pt x="2820" y="2118"/>
                  </a:lnTo>
                  <a:lnTo>
                    <a:pt x="2865" y="2148"/>
                  </a:lnTo>
                  <a:lnTo>
                    <a:pt x="2910" y="2163"/>
                  </a:lnTo>
                  <a:lnTo>
                    <a:pt x="2955" y="2163"/>
                  </a:lnTo>
                  <a:lnTo>
                    <a:pt x="3000" y="2178"/>
                  </a:lnTo>
                  <a:lnTo>
                    <a:pt x="3045" y="2178"/>
                  </a:lnTo>
                  <a:lnTo>
                    <a:pt x="3090" y="2208"/>
                  </a:lnTo>
                  <a:lnTo>
                    <a:pt x="3135" y="2238"/>
                  </a:lnTo>
                  <a:lnTo>
                    <a:pt x="3180" y="2253"/>
                  </a:lnTo>
                  <a:lnTo>
                    <a:pt x="3225" y="2298"/>
                  </a:lnTo>
                </a:path>
              </a:pathLst>
            </a:custGeom>
            <a:noFill/>
            <a:ln w="76200" cap="rnd" cmpd="sng">
              <a:solidFill>
                <a:srgbClr val="33CC33"/>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lgn="ctr" eaLnBrk="0" fontAlgn="base" hangingPunct="0">
                <a:spcBef>
                  <a:spcPct val="0"/>
                </a:spcBef>
                <a:spcAft>
                  <a:spcPct val="0"/>
                </a:spcAft>
              </a:pPr>
              <a:endParaRPr lang="en-US" sz="2800">
                <a:solidFill>
                  <a:srgbClr val="FAFD00"/>
                </a:solidFill>
              </a:endParaRPr>
            </a:p>
          </p:txBody>
        </p:sp>
        <p:sp>
          <p:nvSpPr>
            <p:cNvPr id="26636" name="Rectangle 10"/>
            <p:cNvSpPr>
              <a:spLocks noChangeArrowheads="1"/>
            </p:cNvSpPr>
            <p:nvPr/>
          </p:nvSpPr>
          <p:spPr bwMode="auto">
            <a:xfrm>
              <a:off x="1622" y="825"/>
              <a:ext cx="2108" cy="3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sz="2800">
                  <a:solidFill>
                    <a:srgbClr val="33CC33"/>
                  </a:solidFill>
                </a:rPr>
                <a:t>Infectious Diseases</a:t>
              </a:r>
            </a:p>
          </p:txBody>
        </p:sp>
      </p:grpSp>
      <p:sp>
        <p:nvSpPr>
          <p:cNvPr id="26633" name="Freeform 11"/>
          <p:cNvSpPr>
            <a:spLocks/>
          </p:cNvSpPr>
          <p:nvPr/>
        </p:nvSpPr>
        <p:spPr bwMode="auto">
          <a:xfrm>
            <a:off x="2438401" y="1285877"/>
            <a:ext cx="4968875" cy="3502025"/>
          </a:xfrm>
          <a:custGeom>
            <a:avLst/>
            <a:gdLst>
              <a:gd name="T0" fmla="*/ 109538 w 3130"/>
              <a:gd name="T1" fmla="*/ 3452813 h 2206"/>
              <a:gd name="T2" fmla="*/ 252413 w 3130"/>
              <a:gd name="T3" fmla="*/ 3476625 h 2206"/>
              <a:gd name="T4" fmla="*/ 395288 w 3130"/>
              <a:gd name="T5" fmla="*/ 3476625 h 2206"/>
              <a:gd name="T6" fmla="*/ 538163 w 3130"/>
              <a:gd name="T7" fmla="*/ 3476625 h 2206"/>
              <a:gd name="T8" fmla="*/ 681038 w 3130"/>
              <a:gd name="T9" fmla="*/ 3452813 h 2206"/>
              <a:gd name="T10" fmla="*/ 823913 w 3130"/>
              <a:gd name="T11" fmla="*/ 3405188 h 2206"/>
              <a:gd name="T12" fmla="*/ 966788 w 3130"/>
              <a:gd name="T13" fmla="*/ 3381375 h 2206"/>
              <a:gd name="T14" fmla="*/ 1109663 w 3130"/>
              <a:gd name="T15" fmla="*/ 3333750 h 2206"/>
              <a:gd name="T16" fmla="*/ 1252538 w 3130"/>
              <a:gd name="T17" fmla="*/ 3286125 h 2206"/>
              <a:gd name="T18" fmla="*/ 1395413 w 3130"/>
              <a:gd name="T19" fmla="*/ 3214688 h 2206"/>
              <a:gd name="T20" fmla="*/ 1514475 w 3130"/>
              <a:gd name="T21" fmla="*/ 3095625 h 2206"/>
              <a:gd name="T22" fmla="*/ 1633538 w 3130"/>
              <a:gd name="T23" fmla="*/ 2976563 h 2206"/>
              <a:gd name="T24" fmla="*/ 1776413 w 3130"/>
              <a:gd name="T25" fmla="*/ 2857500 h 2206"/>
              <a:gd name="T26" fmla="*/ 1919288 w 3130"/>
              <a:gd name="T27" fmla="*/ 2762250 h 2206"/>
              <a:gd name="T28" fmla="*/ 2062163 w 3130"/>
              <a:gd name="T29" fmla="*/ 2667000 h 2206"/>
              <a:gd name="T30" fmla="*/ 2205038 w 3130"/>
              <a:gd name="T31" fmla="*/ 2547938 h 2206"/>
              <a:gd name="T32" fmla="*/ 2347913 w 3130"/>
              <a:gd name="T33" fmla="*/ 2428875 h 2206"/>
              <a:gd name="T34" fmla="*/ 2514600 w 3130"/>
              <a:gd name="T35" fmla="*/ 2286000 h 2206"/>
              <a:gd name="T36" fmla="*/ 2657475 w 3130"/>
              <a:gd name="T37" fmla="*/ 2166938 h 2206"/>
              <a:gd name="T38" fmla="*/ 2776538 w 3130"/>
              <a:gd name="T39" fmla="*/ 2024063 h 2206"/>
              <a:gd name="T40" fmla="*/ 2895600 w 3130"/>
              <a:gd name="T41" fmla="*/ 1857375 h 2206"/>
              <a:gd name="T42" fmla="*/ 3014663 w 3130"/>
              <a:gd name="T43" fmla="*/ 1595438 h 2206"/>
              <a:gd name="T44" fmla="*/ 3133725 w 3130"/>
              <a:gd name="T45" fmla="*/ 1428750 h 2206"/>
              <a:gd name="T46" fmla="*/ 3252788 w 3130"/>
              <a:gd name="T47" fmla="*/ 1285875 h 2206"/>
              <a:gd name="T48" fmla="*/ 3395663 w 3130"/>
              <a:gd name="T49" fmla="*/ 1143000 h 2206"/>
              <a:gd name="T50" fmla="*/ 3538538 w 3130"/>
              <a:gd name="T51" fmla="*/ 1000125 h 2206"/>
              <a:gd name="T52" fmla="*/ 3657600 w 3130"/>
              <a:gd name="T53" fmla="*/ 857250 h 2206"/>
              <a:gd name="T54" fmla="*/ 3752850 w 3130"/>
              <a:gd name="T55" fmla="*/ 714375 h 2206"/>
              <a:gd name="T56" fmla="*/ 3871913 w 3130"/>
              <a:gd name="T57" fmla="*/ 571500 h 2206"/>
              <a:gd name="T58" fmla="*/ 4014788 w 3130"/>
              <a:gd name="T59" fmla="*/ 452438 h 2206"/>
              <a:gd name="T60" fmla="*/ 4181475 w 3130"/>
              <a:gd name="T61" fmla="*/ 309563 h 2206"/>
              <a:gd name="T62" fmla="*/ 4324350 w 3130"/>
              <a:gd name="T63" fmla="*/ 214313 h 2206"/>
              <a:gd name="T64" fmla="*/ 4467225 w 3130"/>
              <a:gd name="T65" fmla="*/ 119063 h 2206"/>
              <a:gd name="T66" fmla="*/ 4610100 w 3130"/>
              <a:gd name="T67" fmla="*/ 119063 h 2206"/>
              <a:gd name="T68" fmla="*/ 4752975 w 3130"/>
              <a:gd name="T69" fmla="*/ 71438 h 2206"/>
              <a:gd name="T70" fmla="*/ 4895850 w 3130"/>
              <a:gd name="T71" fmla="*/ 23813 h 22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130" h="2206">
                <a:moveTo>
                  <a:pt x="0" y="2166"/>
                </a:moveTo>
                <a:lnTo>
                  <a:pt x="69" y="2175"/>
                </a:lnTo>
                <a:lnTo>
                  <a:pt x="114" y="2190"/>
                </a:lnTo>
                <a:lnTo>
                  <a:pt x="159" y="2190"/>
                </a:lnTo>
                <a:lnTo>
                  <a:pt x="204" y="2190"/>
                </a:lnTo>
                <a:lnTo>
                  <a:pt x="249" y="2190"/>
                </a:lnTo>
                <a:lnTo>
                  <a:pt x="294" y="2205"/>
                </a:lnTo>
                <a:lnTo>
                  <a:pt x="339" y="2190"/>
                </a:lnTo>
                <a:lnTo>
                  <a:pt x="384" y="2190"/>
                </a:lnTo>
                <a:lnTo>
                  <a:pt x="429" y="2175"/>
                </a:lnTo>
                <a:lnTo>
                  <a:pt x="474" y="2160"/>
                </a:lnTo>
                <a:lnTo>
                  <a:pt x="519" y="2145"/>
                </a:lnTo>
                <a:lnTo>
                  <a:pt x="564" y="2130"/>
                </a:lnTo>
                <a:lnTo>
                  <a:pt x="609" y="2130"/>
                </a:lnTo>
                <a:lnTo>
                  <a:pt x="654" y="2115"/>
                </a:lnTo>
                <a:lnTo>
                  <a:pt x="699" y="2100"/>
                </a:lnTo>
                <a:lnTo>
                  <a:pt x="744" y="2085"/>
                </a:lnTo>
                <a:lnTo>
                  <a:pt x="789" y="2070"/>
                </a:lnTo>
                <a:lnTo>
                  <a:pt x="834" y="2055"/>
                </a:lnTo>
                <a:lnTo>
                  <a:pt x="879" y="2025"/>
                </a:lnTo>
                <a:lnTo>
                  <a:pt x="924" y="1995"/>
                </a:lnTo>
                <a:lnTo>
                  <a:pt x="954" y="1950"/>
                </a:lnTo>
                <a:lnTo>
                  <a:pt x="999" y="1920"/>
                </a:lnTo>
                <a:lnTo>
                  <a:pt x="1029" y="1875"/>
                </a:lnTo>
                <a:lnTo>
                  <a:pt x="1074" y="1845"/>
                </a:lnTo>
                <a:lnTo>
                  <a:pt x="1119" y="1800"/>
                </a:lnTo>
                <a:lnTo>
                  <a:pt x="1164" y="1770"/>
                </a:lnTo>
                <a:lnTo>
                  <a:pt x="1209" y="1740"/>
                </a:lnTo>
                <a:lnTo>
                  <a:pt x="1254" y="1710"/>
                </a:lnTo>
                <a:lnTo>
                  <a:pt x="1299" y="1680"/>
                </a:lnTo>
                <a:lnTo>
                  <a:pt x="1344" y="1650"/>
                </a:lnTo>
                <a:lnTo>
                  <a:pt x="1389" y="1605"/>
                </a:lnTo>
                <a:lnTo>
                  <a:pt x="1434" y="1560"/>
                </a:lnTo>
                <a:lnTo>
                  <a:pt x="1479" y="1530"/>
                </a:lnTo>
                <a:lnTo>
                  <a:pt x="1539" y="1485"/>
                </a:lnTo>
                <a:lnTo>
                  <a:pt x="1584" y="1440"/>
                </a:lnTo>
                <a:lnTo>
                  <a:pt x="1629" y="1410"/>
                </a:lnTo>
                <a:lnTo>
                  <a:pt x="1674" y="1365"/>
                </a:lnTo>
                <a:lnTo>
                  <a:pt x="1719" y="1320"/>
                </a:lnTo>
                <a:lnTo>
                  <a:pt x="1749" y="1275"/>
                </a:lnTo>
                <a:lnTo>
                  <a:pt x="1779" y="1230"/>
                </a:lnTo>
                <a:lnTo>
                  <a:pt x="1824" y="1170"/>
                </a:lnTo>
                <a:lnTo>
                  <a:pt x="1854" y="1125"/>
                </a:lnTo>
                <a:lnTo>
                  <a:pt x="1899" y="1005"/>
                </a:lnTo>
                <a:lnTo>
                  <a:pt x="1944" y="960"/>
                </a:lnTo>
                <a:lnTo>
                  <a:pt x="1974" y="900"/>
                </a:lnTo>
                <a:lnTo>
                  <a:pt x="2019" y="855"/>
                </a:lnTo>
                <a:lnTo>
                  <a:pt x="2049" y="810"/>
                </a:lnTo>
                <a:lnTo>
                  <a:pt x="2094" y="765"/>
                </a:lnTo>
                <a:lnTo>
                  <a:pt x="2139" y="720"/>
                </a:lnTo>
                <a:lnTo>
                  <a:pt x="2184" y="660"/>
                </a:lnTo>
                <a:lnTo>
                  <a:pt x="2229" y="630"/>
                </a:lnTo>
                <a:lnTo>
                  <a:pt x="2259" y="585"/>
                </a:lnTo>
                <a:lnTo>
                  <a:pt x="2304" y="540"/>
                </a:lnTo>
                <a:lnTo>
                  <a:pt x="2319" y="495"/>
                </a:lnTo>
                <a:lnTo>
                  <a:pt x="2364" y="450"/>
                </a:lnTo>
                <a:lnTo>
                  <a:pt x="2394" y="405"/>
                </a:lnTo>
                <a:lnTo>
                  <a:pt x="2439" y="360"/>
                </a:lnTo>
                <a:lnTo>
                  <a:pt x="2484" y="315"/>
                </a:lnTo>
                <a:lnTo>
                  <a:pt x="2529" y="285"/>
                </a:lnTo>
                <a:lnTo>
                  <a:pt x="2574" y="240"/>
                </a:lnTo>
                <a:lnTo>
                  <a:pt x="2634" y="195"/>
                </a:lnTo>
                <a:lnTo>
                  <a:pt x="2679" y="165"/>
                </a:lnTo>
                <a:lnTo>
                  <a:pt x="2724" y="135"/>
                </a:lnTo>
                <a:lnTo>
                  <a:pt x="2769" y="105"/>
                </a:lnTo>
                <a:lnTo>
                  <a:pt x="2814" y="75"/>
                </a:lnTo>
                <a:lnTo>
                  <a:pt x="2859" y="75"/>
                </a:lnTo>
                <a:lnTo>
                  <a:pt x="2904" y="75"/>
                </a:lnTo>
                <a:lnTo>
                  <a:pt x="2949" y="60"/>
                </a:lnTo>
                <a:lnTo>
                  <a:pt x="2994" y="45"/>
                </a:lnTo>
                <a:lnTo>
                  <a:pt x="3039" y="15"/>
                </a:lnTo>
                <a:lnTo>
                  <a:pt x="3084" y="15"/>
                </a:lnTo>
                <a:lnTo>
                  <a:pt x="3129" y="0"/>
                </a:lnTo>
              </a:path>
            </a:pathLst>
          </a:custGeom>
          <a:noFill/>
          <a:ln w="101600" cap="rnd" cmpd="sng">
            <a:solidFill>
              <a:schemeClr val="tx2"/>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lgn="ctr" eaLnBrk="0" fontAlgn="base" hangingPunct="0">
              <a:spcBef>
                <a:spcPct val="0"/>
              </a:spcBef>
              <a:spcAft>
                <a:spcPct val="0"/>
              </a:spcAft>
            </a:pPr>
            <a:endParaRPr lang="en-US" sz="2800">
              <a:solidFill>
                <a:srgbClr val="FAFD00"/>
              </a:solidFill>
            </a:endParaRPr>
          </a:p>
        </p:txBody>
      </p:sp>
      <p:sp>
        <p:nvSpPr>
          <p:cNvPr id="26634" name="Rectangle 12"/>
          <p:cNvSpPr>
            <a:spLocks noChangeArrowheads="1"/>
          </p:cNvSpPr>
          <p:nvPr/>
        </p:nvSpPr>
        <p:spPr bwMode="auto">
          <a:xfrm>
            <a:off x="6003926" y="2528888"/>
            <a:ext cx="977832" cy="5238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sz="2800">
                <a:solidFill>
                  <a:srgbClr val="FAFD00"/>
                </a:solidFill>
              </a:rPr>
              <a:t>NCD</a:t>
            </a:r>
          </a:p>
        </p:txBody>
      </p:sp>
    </p:spTree>
    <p:extLst>
      <p:ext uri="{BB962C8B-B14F-4D97-AF65-F5344CB8AC3E}">
        <p14:creationId xmlns="" xmlns:p14="http://schemas.microsoft.com/office/powerpoint/2010/main" val="11867761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023C50B2-87A5-49D5-B5F2-BAD23C0F8213}"/>
              </a:ext>
            </a:extLst>
          </p:cNvPr>
          <p:cNvSpPr>
            <a:spLocks noGrp="1"/>
          </p:cNvSpPr>
          <p:nvPr>
            <p:ph idx="1"/>
          </p:nvPr>
        </p:nvSpPr>
        <p:spPr>
          <a:xfrm>
            <a:off x="859234" y="1451785"/>
            <a:ext cx="6709906" cy="4195481"/>
          </a:xfrm>
        </p:spPr>
        <p:txBody>
          <a:bodyPr>
            <a:normAutofit/>
          </a:bodyPr>
          <a:lstStyle/>
          <a:p>
            <a:r>
              <a:rPr lang="en-US" dirty="0"/>
              <a:t>What are the social causes of disease?</a:t>
            </a:r>
          </a:p>
          <a:p>
            <a:r>
              <a:rPr lang="en-US" dirty="0">
                <a:solidFill>
                  <a:srgbClr val="00B0F0"/>
                </a:solidFill>
                <a:effectLst/>
              </a:rPr>
              <a:t>The social determinants of health (SDH) are the non-medical factors that influence health outcomes.</a:t>
            </a:r>
            <a:r>
              <a:rPr lang="en-US" dirty="0">
                <a:effectLst/>
              </a:rPr>
              <a:t> </a:t>
            </a:r>
          </a:p>
          <a:p>
            <a:endParaRPr lang="en-US" dirty="0"/>
          </a:p>
        </p:txBody>
      </p:sp>
    </p:spTree>
    <p:extLst>
      <p:ext uri="{BB962C8B-B14F-4D97-AF65-F5344CB8AC3E}">
        <p14:creationId xmlns="" xmlns:p14="http://schemas.microsoft.com/office/powerpoint/2010/main" val="4238261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8680" y="253536"/>
            <a:ext cx="8229600" cy="1143000"/>
          </a:xfrm>
        </p:spPr>
        <p:txBody>
          <a:bodyPr/>
          <a:lstStyle/>
          <a:p>
            <a:r>
              <a:rPr lang="sr-Latn-RS" dirty="0" smtClean="0"/>
              <a:t>Social disease</a:t>
            </a:r>
            <a:endParaRPr lang="en-US" dirty="0"/>
          </a:p>
        </p:txBody>
      </p:sp>
      <p:sp>
        <p:nvSpPr>
          <p:cNvPr id="3" name="Content Placeholder 2"/>
          <p:cNvSpPr>
            <a:spLocks noGrp="1"/>
          </p:cNvSpPr>
          <p:nvPr>
            <p:ph idx="1"/>
          </p:nvPr>
        </p:nvSpPr>
        <p:spPr>
          <a:xfrm>
            <a:off x="827484" y="1789611"/>
            <a:ext cx="7848972" cy="4689566"/>
          </a:xfrm>
        </p:spPr>
        <p:txBody>
          <a:bodyPr>
            <a:normAutofit/>
          </a:bodyPr>
          <a:lstStyle/>
          <a:p>
            <a:r>
              <a:rPr lang="en-US" dirty="0" smtClean="0"/>
              <a:t>Social diseases are those diseases that are primarily caused by social factors environment or on the origin, course and outcome of which social factors have a very significant influence. </a:t>
            </a:r>
            <a:endParaRPr lang="sr-Latn-R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In relation to the possibility of disease prevention, we can divide it into three groups: 1. Diseases with little possibility of prevention, 2. Preventable diseases, 3. Potentially preventable diseases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0</TotalTime>
  <Words>936</Words>
  <Application>Microsoft Office PowerPoint</Application>
  <PresentationFormat>On-screen Show (4:3)</PresentationFormat>
  <Paragraphs>61</Paragraphs>
  <Slides>27</Slides>
  <Notes>4</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Foundry</vt:lpstr>
      <vt:lpstr>Slide 1</vt:lpstr>
      <vt:lpstr>Slide 2</vt:lpstr>
      <vt:lpstr>Slide 3</vt:lpstr>
      <vt:lpstr>Slide 4</vt:lpstr>
      <vt:lpstr>Slide 5</vt:lpstr>
      <vt:lpstr>Slide 6</vt:lpstr>
      <vt:lpstr>Slide 7</vt:lpstr>
      <vt:lpstr>Social disease</vt:lpstr>
      <vt:lpstr>Slide 9</vt:lpstr>
      <vt:lpstr>Slide 10</vt:lpstr>
      <vt:lpstr>What are the 10 most common social diseases?  </vt:lpstr>
      <vt:lpstr>Slide 12</vt:lpstr>
      <vt:lpstr>Chronic non-communicable diseases (NCDs)</vt:lpstr>
      <vt:lpstr>Slide 14</vt:lpstr>
      <vt:lpstr>Slide 15</vt:lpstr>
      <vt:lpstr>Slide 16</vt:lpstr>
      <vt:lpstr> Distribution of major causes of death  </vt:lpstr>
      <vt:lpstr>Slide 18</vt:lpstr>
      <vt:lpstr>Slide 19</vt:lpstr>
      <vt:lpstr>Slide 20</vt:lpstr>
      <vt:lpstr>Slide 21</vt:lpstr>
      <vt:lpstr>Slide 22</vt:lpstr>
      <vt:lpstr>Slide 23</vt:lpstr>
      <vt:lpstr>Slide 24</vt:lpstr>
      <vt:lpstr>Slide 25</vt:lpstr>
      <vt:lpstr>Slide 26</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2015-03-10T02:32:58Z</dcterms:created>
  <dcterms:modified xsi:type="dcterms:W3CDTF">2024-09-02T11:31:34Z</dcterms:modified>
</cp:coreProperties>
</file>